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4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1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E7845"/>
    <a:srgbClr val="2A002A"/>
    <a:srgbClr val="189F9D"/>
    <a:srgbClr val="03C5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ogantegler:Documents:Anbar%20Lab:Uranium%20Project:Calcium%20Species%20plo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9383753501401"/>
          <c:y val="0.0415048907268102"/>
          <c:w val="0.692500275700831"/>
          <c:h val="0.76368119257965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[CaCl2]/CaT</c:v>
                </c:pt>
              </c:strCache>
            </c:strRef>
          </c:tx>
          <c:spPr>
            <a:ln>
              <a:solidFill>
                <a:srgbClr val="189F9D"/>
              </a:solidFill>
            </a:ln>
          </c:spPr>
          <c:marker>
            <c:symbol val="x"/>
            <c:size val="6"/>
            <c:spPr>
              <a:solidFill>
                <a:srgbClr val="189F9D"/>
              </a:solidFill>
              <a:ln>
                <a:solidFill>
                  <a:srgbClr val="189F9D"/>
                </a:solidFill>
              </a:ln>
            </c:spPr>
          </c:marker>
          <c:xVal>
            <c:numRef>
              <c:f>Sheet1!$D$2:$D$19</c:f>
              <c:numCache>
                <c:formatCode>General</c:formatCode>
                <c:ptCount val="18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  <c:pt idx="3">
                  <c:v>0.25</c:v>
                </c:pt>
                <c:pt idx="4">
                  <c:v>0.5</c:v>
                </c:pt>
                <c:pt idx="5">
                  <c:v>0.75</c:v>
                </c:pt>
                <c:pt idx="6">
                  <c:v>1.0</c:v>
                </c:pt>
                <c:pt idx="7">
                  <c:v>2.0</c:v>
                </c:pt>
                <c:pt idx="8">
                  <c:v>3.0</c:v>
                </c:pt>
                <c:pt idx="9">
                  <c:v>4.0</c:v>
                </c:pt>
                <c:pt idx="10">
                  <c:v>5.0</c:v>
                </c:pt>
                <c:pt idx="11">
                  <c:v>6.0</c:v>
                </c:pt>
                <c:pt idx="12">
                  <c:v>7.0</c:v>
                </c:pt>
                <c:pt idx="13">
                  <c:v>8.0</c:v>
                </c:pt>
                <c:pt idx="14">
                  <c:v>9.0</c:v>
                </c:pt>
                <c:pt idx="15">
                  <c:v>10.0</c:v>
                </c:pt>
                <c:pt idx="16">
                  <c:v>11.0</c:v>
                </c:pt>
                <c:pt idx="17">
                  <c:v>12.0</c:v>
                </c:pt>
              </c:numCache>
            </c:numRef>
          </c:xVal>
          <c:yVal>
            <c:numRef>
              <c:f>Sheet1!$F$2:$F$19</c:f>
              <c:numCache>
                <c:formatCode>General</c:formatCode>
                <c:ptCount val="18"/>
                <c:pt idx="0">
                  <c:v>2.29882706946435E-7</c:v>
                </c:pt>
                <c:pt idx="1">
                  <c:v>2.28827715612915E-5</c:v>
                </c:pt>
                <c:pt idx="2">
                  <c:v>0.00218361340548752</c:v>
                </c:pt>
                <c:pt idx="3">
                  <c:v>0.0125889436234264</c:v>
                </c:pt>
                <c:pt idx="4">
                  <c:v>0.0438095238095238</c:v>
                </c:pt>
                <c:pt idx="5">
                  <c:v>0.0855725506407606</c:v>
                </c:pt>
                <c:pt idx="6">
                  <c:v>0.132183908045977</c:v>
                </c:pt>
                <c:pt idx="7">
                  <c:v>0.312925170068027</c:v>
                </c:pt>
                <c:pt idx="8">
                  <c:v>0.45</c:v>
                </c:pt>
                <c:pt idx="9">
                  <c:v>0.547619047619048</c:v>
                </c:pt>
                <c:pt idx="10">
                  <c:v>0.618279569892473</c:v>
                </c:pt>
                <c:pt idx="11">
                  <c:v>0.670988654781199</c:v>
                </c:pt>
                <c:pt idx="12">
                  <c:v>0.711489898989899</c:v>
                </c:pt>
                <c:pt idx="13">
                  <c:v>0.743434343434343</c:v>
                </c:pt>
                <c:pt idx="14">
                  <c:v>0.769199009083402</c:v>
                </c:pt>
                <c:pt idx="15">
                  <c:v>0.790378006872852</c:v>
                </c:pt>
                <c:pt idx="16">
                  <c:v>0.808072009291521</c:v>
                </c:pt>
                <c:pt idx="17">
                  <c:v>0.823061630218688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9BC-4B1D-BC5B-7564F8C837C4}"/>
            </c:ext>
          </c:extLst>
        </c:ser>
        <c:ser>
          <c:idx val="1"/>
          <c:order val="1"/>
          <c:tx>
            <c:strRef>
              <c:f>Sheet1!$G$1</c:f>
              <c:strCache>
                <c:ptCount val="1"/>
                <c:pt idx="0">
                  <c:v>[Ca2+]/CaT</c:v>
                </c:pt>
              </c:strCache>
            </c:strRef>
          </c:tx>
          <c:spPr>
            <a:ln>
              <a:solidFill>
                <a:srgbClr val="2A002A"/>
              </a:solidFill>
            </a:ln>
          </c:spPr>
          <c:marker>
            <c:symbol val="circle"/>
            <c:size val="6"/>
            <c:spPr>
              <a:solidFill>
                <a:srgbClr val="2A002A"/>
              </a:solidFill>
              <a:ln>
                <a:solidFill>
                  <a:srgbClr val="2A002A"/>
                </a:solidFill>
              </a:ln>
            </c:spPr>
          </c:marker>
          <c:xVal>
            <c:numRef>
              <c:f>Sheet1!$D$2:$D$19</c:f>
              <c:numCache>
                <c:formatCode>General</c:formatCode>
                <c:ptCount val="18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  <c:pt idx="3">
                  <c:v>0.25</c:v>
                </c:pt>
                <c:pt idx="4">
                  <c:v>0.5</c:v>
                </c:pt>
                <c:pt idx="5">
                  <c:v>0.75</c:v>
                </c:pt>
                <c:pt idx="6">
                  <c:v>1.0</c:v>
                </c:pt>
                <c:pt idx="7">
                  <c:v>2.0</c:v>
                </c:pt>
                <c:pt idx="8">
                  <c:v>3.0</c:v>
                </c:pt>
                <c:pt idx="9">
                  <c:v>4.0</c:v>
                </c:pt>
                <c:pt idx="10">
                  <c:v>5.0</c:v>
                </c:pt>
                <c:pt idx="11">
                  <c:v>6.0</c:v>
                </c:pt>
                <c:pt idx="12">
                  <c:v>7.0</c:v>
                </c:pt>
                <c:pt idx="13">
                  <c:v>8.0</c:v>
                </c:pt>
                <c:pt idx="14">
                  <c:v>9.0</c:v>
                </c:pt>
                <c:pt idx="15">
                  <c:v>10.0</c:v>
                </c:pt>
                <c:pt idx="16">
                  <c:v>11.0</c:v>
                </c:pt>
                <c:pt idx="17">
                  <c:v>12.0</c:v>
                </c:pt>
              </c:numCache>
            </c:numRef>
          </c:xVal>
          <c:yVal>
            <c:numRef>
              <c:f>Sheet1!$G$2:$G$19</c:f>
              <c:numCache>
                <c:formatCode>General</c:formatCode>
                <c:ptCount val="18"/>
                <c:pt idx="0">
                  <c:v>0.99949003020189</c:v>
                </c:pt>
                <c:pt idx="1">
                  <c:v>0.9949031113605</c:v>
                </c:pt>
                <c:pt idx="2">
                  <c:v>0.949397132820659</c:v>
                </c:pt>
                <c:pt idx="3">
                  <c:v>0.875752599890531</c:v>
                </c:pt>
                <c:pt idx="4">
                  <c:v>0.761904761904762</c:v>
                </c:pt>
                <c:pt idx="5">
                  <c:v>0.66143034311699</c:v>
                </c:pt>
                <c:pt idx="6">
                  <c:v>0.574712643678161</c:v>
                </c:pt>
                <c:pt idx="7">
                  <c:v>0.340136054421769</c:v>
                </c:pt>
                <c:pt idx="8">
                  <c:v>0.217391304347826</c:v>
                </c:pt>
                <c:pt idx="9">
                  <c:v>0.148809523809524</c:v>
                </c:pt>
                <c:pt idx="10">
                  <c:v>0.10752688172043</c:v>
                </c:pt>
                <c:pt idx="11">
                  <c:v>0.0810372771474878</c:v>
                </c:pt>
                <c:pt idx="12">
                  <c:v>0.0631313131313131</c:v>
                </c:pt>
                <c:pt idx="13">
                  <c:v>0.0505050505050505</c:v>
                </c:pt>
                <c:pt idx="14">
                  <c:v>0.0412881915772089</c:v>
                </c:pt>
                <c:pt idx="15">
                  <c:v>0.0343642611683849</c:v>
                </c:pt>
                <c:pt idx="16">
                  <c:v>0.0290360046457607</c:v>
                </c:pt>
                <c:pt idx="17">
                  <c:v>0.0248508946322067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99BC-4B1D-BC5B-7564F8C837C4}"/>
            </c:ext>
          </c:extLst>
        </c:ser>
        <c:ser>
          <c:idx val="2"/>
          <c:order val="2"/>
          <c:tx>
            <c:strRef>
              <c:f>Sheet1!$H$1</c:f>
              <c:strCache>
                <c:ptCount val="1"/>
                <c:pt idx="0">
                  <c:v>[CaCl+]/CaT</c:v>
                </c:pt>
              </c:strCache>
            </c:strRef>
          </c:tx>
          <c:spPr>
            <a:ln>
              <a:solidFill>
                <a:srgbClr val="EE7845"/>
              </a:solidFill>
            </a:ln>
          </c:spPr>
          <c:marker>
            <c:symbol val="triangle"/>
            <c:size val="6"/>
            <c:spPr>
              <a:solidFill>
                <a:srgbClr val="EE7845"/>
              </a:solidFill>
              <a:ln>
                <a:solidFill>
                  <a:schemeClr val="accent3">
                    <a:lumMod val="40000"/>
                    <a:lumOff val="60000"/>
                  </a:schemeClr>
                </a:solidFill>
              </a:ln>
            </c:spPr>
          </c:marker>
          <c:xVal>
            <c:numRef>
              <c:f>Sheet1!$D$2:$D$19</c:f>
              <c:numCache>
                <c:formatCode>General</c:formatCode>
                <c:ptCount val="18"/>
                <c:pt idx="0">
                  <c:v>0.001</c:v>
                </c:pt>
                <c:pt idx="1">
                  <c:v>0.01</c:v>
                </c:pt>
                <c:pt idx="2">
                  <c:v>0.1</c:v>
                </c:pt>
                <c:pt idx="3">
                  <c:v>0.25</c:v>
                </c:pt>
                <c:pt idx="4">
                  <c:v>0.5</c:v>
                </c:pt>
                <c:pt idx="5">
                  <c:v>0.75</c:v>
                </c:pt>
                <c:pt idx="6">
                  <c:v>1.0</c:v>
                </c:pt>
                <c:pt idx="7">
                  <c:v>2.0</c:v>
                </c:pt>
                <c:pt idx="8">
                  <c:v>3.0</c:v>
                </c:pt>
                <c:pt idx="9">
                  <c:v>4.0</c:v>
                </c:pt>
                <c:pt idx="10">
                  <c:v>5.0</c:v>
                </c:pt>
                <c:pt idx="11">
                  <c:v>6.0</c:v>
                </c:pt>
                <c:pt idx="12">
                  <c:v>7.0</c:v>
                </c:pt>
                <c:pt idx="13">
                  <c:v>8.0</c:v>
                </c:pt>
                <c:pt idx="14">
                  <c:v>9.0</c:v>
                </c:pt>
                <c:pt idx="15">
                  <c:v>10.0</c:v>
                </c:pt>
                <c:pt idx="16">
                  <c:v>11.0</c:v>
                </c:pt>
                <c:pt idx="17">
                  <c:v>12.0</c:v>
                </c:pt>
              </c:numCache>
            </c:numRef>
          </c:xVal>
          <c:yVal>
            <c:numRef>
              <c:f>Sheet1!$H$2:$H$19</c:f>
              <c:numCache>
                <c:formatCode>General</c:formatCode>
                <c:ptCount val="18"/>
                <c:pt idx="0">
                  <c:v>0.000509739915402964</c:v>
                </c:pt>
                <c:pt idx="1">
                  <c:v>0.00507400586793855</c:v>
                </c:pt>
                <c:pt idx="2">
                  <c:v>0.0484192537738536</c:v>
                </c:pt>
                <c:pt idx="3">
                  <c:v>0.111658456486043</c:v>
                </c:pt>
                <c:pt idx="4">
                  <c:v>0.194285714285714</c:v>
                </c:pt>
                <c:pt idx="5">
                  <c:v>0.252997106242249</c:v>
                </c:pt>
                <c:pt idx="6">
                  <c:v>0.293103448275862</c:v>
                </c:pt>
                <c:pt idx="7">
                  <c:v>0.346938775510204</c:v>
                </c:pt>
                <c:pt idx="8">
                  <c:v>0.332608695652174</c:v>
                </c:pt>
                <c:pt idx="9">
                  <c:v>0.303571428571428</c:v>
                </c:pt>
                <c:pt idx="10">
                  <c:v>0.274193548387097</c:v>
                </c:pt>
                <c:pt idx="11">
                  <c:v>0.247974068071313</c:v>
                </c:pt>
                <c:pt idx="12">
                  <c:v>0.225378787878788</c:v>
                </c:pt>
                <c:pt idx="13">
                  <c:v>0.206060606060606</c:v>
                </c:pt>
                <c:pt idx="14">
                  <c:v>0.189512799339389</c:v>
                </c:pt>
                <c:pt idx="15">
                  <c:v>0.175257731958763</c:v>
                </c:pt>
                <c:pt idx="16">
                  <c:v>0.162891986062718</c:v>
                </c:pt>
                <c:pt idx="17">
                  <c:v>0.152087475149105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99BC-4B1D-BC5B-7564F8C83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5885016"/>
        <c:axId val="-2128434872"/>
      </c:scatterChart>
      <c:valAx>
        <c:axId val="-2115885016"/>
        <c:scaling>
          <c:orientation val="minMax"/>
          <c:max val="12.0"/>
          <c:min val="0.0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r>
                  <a:rPr lang="en-US" sz="24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/>
                    <a:cs typeface="Times New Roman"/>
                  </a:rPr>
                  <a:t>HCl</a:t>
                </a: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/>
                    <a:cs typeface="Times New Roman"/>
                  </a:rPr>
                  <a:t> (M)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28434872"/>
        <c:crosses val="autoZero"/>
        <c:crossBetween val="midCat"/>
      </c:valAx>
      <c:valAx>
        <c:axId val="-2128434872"/>
        <c:scaling>
          <c:orientation val="minMax"/>
          <c:max val="1.0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4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r>
                  <a:rPr lang="en-US" sz="2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/>
                    <a:cs typeface="Times New Roman"/>
                  </a:rPr>
                  <a:t>Concentration </a:t>
                </a:r>
              </a:p>
            </c:rich>
          </c:tx>
          <c:layout>
            <c:manualLayout>
              <c:xMode val="edge"/>
              <c:yMode val="edge"/>
              <c:x val="0.0205799642691722"/>
              <c:y val="0.18795760443391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1588501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0E256-99C4-4543-A221-4170755ADB66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6D779-4FB8-154C-B8A1-DD6CD163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33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graph is very common in chemistry. Chemists would freak</a:t>
            </a:r>
            <a:r>
              <a:rPr lang="en-US" baseline="0" dirty="0" smtClean="0"/>
              <a:t> out if they knew we cannot do the same thing with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right now.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47BB-F0B4-A749-9531-BF21F0533C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7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B31FDD6-68CF-334E-A87D-B7556C689A0D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BED0BE37-BC84-7E4E-B8E3-5C823F343B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Liquid-Liquid Extractions as a Novel Method to Isolate Neutral </a:t>
            </a:r>
            <a:r>
              <a:rPr lang="en-US" sz="3200" dirty="0" err="1"/>
              <a:t>Ca</a:t>
            </a:r>
            <a:r>
              <a:rPr lang="en-US" sz="3200" dirty="0"/>
              <a:t> Isotope Species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Logan Tegler</a:t>
            </a:r>
            <a:r>
              <a:rPr lang="en-US" baseline="30000" dirty="0" smtClean="0"/>
              <a:t>1</a:t>
            </a:r>
            <a:r>
              <a:rPr lang="en-US" dirty="0" smtClean="0"/>
              <a:t>, Stephen Romaniello</a:t>
            </a:r>
            <a:r>
              <a:rPr lang="en-US" baseline="30000" dirty="0" smtClean="0"/>
              <a:t>2</a:t>
            </a:r>
            <a:r>
              <a:rPr lang="en-US" dirty="0" smtClean="0"/>
              <a:t>, Ariel Anbar</a:t>
            </a:r>
            <a:r>
              <a:rPr lang="en-US" baseline="30000" dirty="0" smtClean="0"/>
              <a:t>1,2</a:t>
            </a:r>
            <a:endParaRPr lang="en-US" dirty="0" smtClean="0"/>
          </a:p>
          <a:p>
            <a:r>
              <a:rPr lang="en-US" dirty="0" smtClean="0"/>
              <a:t>NASA Space Grant 2017 Symposium </a:t>
            </a:r>
          </a:p>
          <a:p>
            <a:endParaRPr lang="en-US" dirty="0"/>
          </a:p>
        </p:txBody>
      </p:sp>
      <p:pic>
        <p:nvPicPr>
          <p:cNvPr id="4" name="Picture 3" descr="sm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57" y="4965578"/>
            <a:ext cx="3264373" cy="6895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1473" y="4780912"/>
            <a:ext cx="401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84942" y="4780912"/>
            <a:ext cx="401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Picture 6" descr="ses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26" y="4656346"/>
            <a:ext cx="3264924" cy="130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40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126207"/>
            <a:ext cx="8042276" cy="1336956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350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77776"/>
            <a:ext cx="8042276" cy="434340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>
                <a:cs typeface="Times New Roman"/>
              </a:rPr>
              <a:t>Research goal</a:t>
            </a:r>
            <a:r>
              <a:rPr lang="en-US" sz="2800" dirty="0" smtClean="0">
                <a:cs typeface="Times New Roman"/>
              </a:rPr>
              <a:t>:</a:t>
            </a:r>
            <a:r>
              <a:rPr lang="en-US" sz="2800" b="1" dirty="0" smtClean="0">
                <a:cs typeface="Times New Roman"/>
              </a:rPr>
              <a:t> </a:t>
            </a:r>
            <a:r>
              <a:rPr lang="en-US" sz="2800" dirty="0" smtClean="0">
                <a:cs typeface="Times New Roman"/>
              </a:rPr>
              <a:t>Separate </a:t>
            </a:r>
            <a:r>
              <a:rPr lang="en-US" sz="2800" dirty="0" smtClean="0">
                <a:cs typeface="Times New Roman"/>
              </a:rPr>
              <a:t>the neutrally</a:t>
            </a:r>
            <a:r>
              <a:rPr lang="en-US" sz="2800" dirty="0">
                <a:cs typeface="Times New Roman"/>
              </a:rPr>
              <a:t>-charged complexes of </a:t>
            </a:r>
            <a:r>
              <a:rPr lang="en-US" sz="2800" dirty="0" err="1">
                <a:cs typeface="Times New Roman"/>
              </a:rPr>
              <a:t>Ca</a:t>
            </a:r>
            <a:r>
              <a:rPr lang="en-US" sz="2800" dirty="0">
                <a:cs typeface="Times New Roman"/>
              </a:rPr>
              <a:t> (CaCl</a:t>
            </a:r>
            <a:r>
              <a:rPr lang="en-US" sz="2800" baseline="-25000" dirty="0">
                <a:cs typeface="Times New Roman"/>
              </a:rPr>
              <a:t>2</a:t>
            </a:r>
            <a:r>
              <a:rPr lang="en-US" sz="2800" dirty="0">
                <a:cs typeface="Times New Roman"/>
              </a:rPr>
              <a:t>) to learn about isotope </a:t>
            </a:r>
            <a:r>
              <a:rPr lang="en-US" sz="2800" dirty="0" smtClean="0">
                <a:cs typeface="Times New Roman"/>
              </a:rPr>
              <a:t>fractionation at equilibrium</a:t>
            </a:r>
          </a:p>
          <a:p>
            <a:pPr>
              <a:spcAft>
                <a:spcPts val="500"/>
              </a:spcAft>
            </a:pPr>
            <a:r>
              <a:rPr lang="en-US" sz="2800" dirty="0" smtClean="0">
                <a:cs typeface="Times New Roman"/>
              </a:rPr>
              <a:t>Understanding </a:t>
            </a:r>
            <a:r>
              <a:rPr lang="en-US" sz="2800" dirty="0" smtClean="0">
                <a:cs typeface="Times New Roman"/>
              </a:rPr>
              <a:t>the isotopic </a:t>
            </a:r>
            <a:r>
              <a:rPr lang="en-US" sz="2800" dirty="0" smtClean="0">
                <a:cs typeface="Times New Roman"/>
              </a:rPr>
              <a:t>fractionation of </a:t>
            </a:r>
            <a:r>
              <a:rPr lang="en-US" sz="2800" dirty="0" err="1" smtClean="0">
                <a:cs typeface="Times New Roman"/>
              </a:rPr>
              <a:t>Ca</a:t>
            </a:r>
            <a:r>
              <a:rPr lang="en-US" sz="2800" dirty="0" smtClean="0">
                <a:cs typeface="Times New Roman"/>
              </a:rPr>
              <a:t> and other inorganic species is important </a:t>
            </a:r>
            <a:r>
              <a:rPr lang="en-US" sz="2800" dirty="0" smtClean="0">
                <a:cs typeface="Times New Roman"/>
              </a:rPr>
              <a:t>for</a:t>
            </a:r>
            <a:r>
              <a:rPr lang="en-US" sz="2800" dirty="0" smtClean="0">
                <a:cs typeface="Times New Roman"/>
              </a:rPr>
              <a:t>:</a:t>
            </a:r>
            <a:endParaRPr lang="en-US" sz="2800" dirty="0" smtClean="0">
              <a:cs typeface="Times New Roman"/>
            </a:endParaRPr>
          </a:p>
          <a:p>
            <a:pPr lvl="1">
              <a:spcAft>
                <a:spcPts val="500"/>
              </a:spcAft>
            </a:pPr>
            <a:r>
              <a:rPr lang="en-US" sz="2800" dirty="0" smtClean="0">
                <a:cs typeface="Times New Roman"/>
              </a:rPr>
              <a:t>Providing insight about </a:t>
            </a:r>
            <a:r>
              <a:rPr lang="en-US" sz="2800" dirty="0" smtClean="0">
                <a:cs typeface="Times New Roman"/>
              </a:rPr>
              <a:t>an inorganic </a:t>
            </a:r>
            <a:r>
              <a:rPr lang="en-US" sz="2800" dirty="0" smtClean="0">
                <a:cs typeface="Times New Roman"/>
              </a:rPr>
              <a:t>element’s isotopic fractionation at equilibrium </a:t>
            </a:r>
          </a:p>
          <a:p>
            <a:pPr lvl="1">
              <a:spcAft>
                <a:spcPts val="500"/>
              </a:spcAft>
            </a:pPr>
            <a:r>
              <a:rPr lang="en-US" sz="2800" dirty="0" smtClean="0">
                <a:cs typeface="Times New Roman"/>
              </a:rPr>
              <a:t>Creating new geochemical experimental tools </a:t>
            </a:r>
          </a:p>
          <a:p>
            <a:pPr lvl="1"/>
            <a:r>
              <a:rPr lang="en-US" sz="2800" dirty="0" smtClean="0">
                <a:cs typeface="Times New Roman"/>
              </a:rPr>
              <a:t>Exploring </a:t>
            </a:r>
            <a:r>
              <a:rPr lang="en-US" sz="2800" dirty="0">
                <a:cs typeface="Times New Roman"/>
              </a:rPr>
              <a:t>precipitation and absorption processes </a:t>
            </a:r>
          </a:p>
          <a:p>
            <a:pPr lvl="2"/>
            <a:endParaRPr lang="en-US" sz="2400" dirty="0" smtClean="0">
              <a:latin typeface="Times New Roman"/>
              <a:cs typeface="Times New Roman"/>
            </a:endParaRPr>
          </a:p>
          <a:p>
            <a:pPr marL="349250" lvl="1" indent="0">
              <a:buNone/>
            </a:pPr>
            <a:endParaRPr lang="en-US" dirty="0" smtClean="0"/>
          </a:p>
          <a:p>
            <a:pPr marL="349250" lvl="1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368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654838"/>
              </p:ext>
            </p:extLst>
          </p:nvPr>
        </p:nvGraphicFramePr>
        <p:xfrm>
          <a:off x="76200" y="1587626"/>
          <a:ext cx="9067800" cy="4819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5390" y="297293"/>
            <a:ext cx="798257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dirty="0" smtClean="0">
                <a:solidFill>
                  <a:schemeClr val="accent1"/>
                </a:solidFill>
                <a:latin typeface="+mj-lt"/>
                <a:cs typeface="Times New Roman"/>
              </a:rPr>
              <a:t>Calcium Speciation in </a:t>
            </a:r>
            <a:r>
              <a:rPr lang="en-US" sz="4600" dirty="0" err="1" smtClean="0">
                <a:solidFill>
                  <a:schemeClr val="accent1"/>
                </a:solidFill>
                <a:latin typeface="+mj-lt"/>
                <a:cs typeface="Times New Roman"/>
              </a:rPr>
              <a:t>HCl</a:t>
            </a:r>
            <a:endParaRPr lang="en-US" sz="4600" dirty="0">
              <a:solidFill>
                <a:schemeClr val="accent1"/>
              </a:solidFill>
              <a:latin typeface="+mj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2654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274" y="2174155"/>
            <a:ext cx="3529262" cy="3616920"/>
          </a:xfrm>
        </p:spPr>
        <p:txBody>
          <a:bodyPr>
            <a:normAutofit fontScale="85000" lnSpcReduction="20000"/>
          </a:bodyPr>
          <a:lstStyle/>
          <a:p>
            <a:r>
              <a:rPr lang="en-US" sz="2600" b="1" dirty="0" smtClean="0">
                <a:cs typeface="Times New Roman"/>
              </a:rPr>
              <a:t>Goal</a:t>
            </a:r>
            <a:r>
              <a:rPr lang="en-US" sz="2600" dirty="0" smtClean="0">
                <a:cs typeface="Times New Roman"/>
              </a:rPr>
              <a:t>: physically separate </a:t>
            </a:r>
            <a:r>
              <a:rPr lang="en-US" sz="2600" dirty="0">
                <a:cs typeface="Times New Roman"/>
              </a:rPr>
              <a:t>neutral </a:t>
            </a:r>
            <a:r>
              <a:rPr lang="en-US" sz="2600" dirty="0" err="1" smtClean="0">
                <a:cs typeface="Times New Roman"/>
              </a:rPr>
              <a:t>Ca</a:t>
            </a:r>
            <a:r>
              <a:rPr lang="en-US" sz="2600" dirty="0" smtClean="0">
                <a:cs typeface="Times New Roman"/>
              </a:rPr>
              <a:t> species </a:t>
            </a:r>
            <a:r>
              <a:rPr lang="en-US" sz="2600" dirty="0">
                <a:cs typeface="Times New Roman"/>
              </a:rPr>
              <a:t>from </a:t>
            </a:r>
            <a:r>
              <a:rPr lang="en-US" sz="2600" dirty="0" smtClean="0">
                <a:cs typeface="Times New Roman"/>
              </a:rPr>
              <a:t>charged </a:t>
            </a:r>
            <a:r>
              <a:rPr lang="en-US" sz="2600" dirty="0" err="1" smtClean="0">
                <a:cs typeface="Times New Roman"/>
              </a:rPr>
              <a:t>Ca</a:t>
            </a:r>
            <a:r>
              <a:rPr lang="en-US" sz="2600" dirty="0" smtClean="0">
                <a:cs typeface="Times New Roman"/>
              </a:rPr>
              <a:t> species using liquid-liquid extraction.</a:t>
            </a:r>
          </a:p>
          <a:p>
            <a:r>
              <a:rPr lang="en-US" sz="2600" dirty="0" smtClean="0">
                <a:cs typeface="Times New Roman"/>
              </a:rPr>
              <a:t>We hypothesized that neutral </a:t>
            </a:r>
            <a:r>
              <a:rPr lang="en-US" sz="2600" dirty="0" err="1" smtClean="0">
                <a:cs typeface="Times New Roman"/>
              </a:rPr>
              <a:t>Ca</a:t>
            </a:r>
            <a:r>
              <a:rPr lang="en-US" sz="2600" dirty="0" smtClean="0">
                <a:cs typeface="Times New Roman"/>
              </a:rPr>
              <a:t> </a:t>
            </a:r>
            <a:r>
              <a:rPr lang="en-US" sz="2600" dirty="0" smtClean="0">
                <a:cs typeface="Times New Roman"/>
              </a:rPr>
              <a:t>species would </a:t>
            </a:r>
            <a:r>
              <a:rPr lang="en-US" sz="2600" dirty="0">
                <a:cs typeface="Times New Roman"/>
              </a:rPr>
              <a:t>be preferentially extracted into </a:t>
            </a:r>
            <a:r>
              <a:rPr lang="en-US" sz="2600" dirty="0" smtClean="0">
                <a:cs typeface="Times New Roman"/>
              </a:rPr>
              <a:t>the </a:t>
            </a:r>
            <a:r>
              <a:rPr lang="en-US" sz="2600" dirty="0">
                <a:cs typeface="Times New Roman"/>
              </a:rPr>
              <a:t>non-polar solvent. </a:t>
            </a:r>
            <a:endParaRPr lang="en-US" sz="2600" dirty="0" smtClean="0">
              <a:cs typeface="Times New Roman"/>
            </a:endParaRPr>
          </a:p>
          <a:p>
            <a:endParaRPr lang="en-US" sz="20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4731353" y="1904703"/>
            <a:ext cx="3649579" cy="4051466"/>
            <a:chOff x="2640209" y="1820891"/>
            <a:chExt cx="3595578" cy="2570223"/>
          </a:xfrm>
        </p:grpSpPr>
        <p:grpSp>
          <p:nvGrpSpPr>
            <p:cNvPr id="26" name="Group 25"/>
            <p:cNvGrpSpPr/>
            <p:nvPr/>
          </p:nvGrpSpPr>
          <p:grpSpPr>
            <a:xfrm>
              <a:off x="2640209" y="2449709"/>
              <a:ext cx="3595578" cy="1941405"/>
              <a:chOff x="13967740" y="6943923"/>
              <a:chExt cx="4119141" cy="1576657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14646651" y="6943923"/>
                <a:ext cx="2269822" cy="559774"/>
                <a:chOff x="14265651" y="7553523"/>
                <a:chExt cx="2269822" cy="559774"/>
              </a:xfrm>
            </p:grpSpPr>
            <p:sp>
              <p:nvSpPr>
                <p:cNvPr id="35" name="TextBox 34"/>
                <p:cNvSpPr txBox="1"/>
                <p:nvPr/>
              </p:nvSpPr>
              <p:spPr>
                <a:xfrm>
                  <a:off x="15884728" y="7923015"/>
                  <a:ext cx="650745" cy="1902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>
                      <a:solidFill>
                        <a:srgbClr val="404040"/>
                      </a:solidFill>
                      <a:cs typeface="Times New Roman"/>
                    </a:rPr>
                    <a:t>HCl</a:t>
                  </a:r>
                  <a:endParaRPr lang="en-US" dirty="0">
                    <a:solidFill>
                      <a:srgbClr val="404040"/>
                    </a:solidFill>
                    <a:cs typeface="Times New Roman"/>
                  </a:endParaRP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14265651" y="7553523"/>
                  <a:ext cx="1235414" cy="1902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>
                      <a:solidFill>
                        <a:srgbClr val="404040"/>
                      </a:solidFill>
                      <a:cs typeface="Times New Roman"/>
                    </a:rPr>
                    <a:t>Heptane </a:t>
                  </a:r>
                </a:p>
              </p:txBody>
            </p:sp>
          </p:grpSp>
          <p:sp>
            <p:nvSpPr>
              <p:cNvPr id="34" name="TextBox 33"/>
              <p:cNvSpPr txBox="1"/>
              <p:nvPr/>
            </p:nvSpPr>
            <p:spPr>
              <a:xfrm>
                <a:off x="13967740" y="7838738"/>
                <a:ext cx="4119141" cy="6818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u="sng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M</a:t>
                </a:r>
                <a:r>
                  <a:rPr lang="en-US" sz="1600" u="sng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ethod of separation </a:t>
                </a:r>
              </a:p>
              <a:p>
                <a:pPr algn="ctr"/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5 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mL of </a:t>
                </a:r>
                <a:r>
                  <a:rPr lang="en-US" sz="1600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HCl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 (polar) 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with 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CaCl</a:t>
                </a:r>
                <a:r>
                  <a:rPr lang="en-US" sz="1400" baseline="-25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2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 </a:t>
                </a:r>
                <a:r>
                  <a:rPr lang="en-US" sz="1600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dihydrate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 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and 5 mL of 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heptane (nonpolar) 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are </a:t>
                </a:r>
                <a:r>
                  <a:rPr lang="en-US" sz="16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mixed; separate 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Times New Roman"/>
                  </a:rPr>
                  <a:t>into polar and nonpolar components.   </a:t>
                </a:r>
                <a:endPara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4240257" y="1820891"/>
              <a:ext cx="484317" cy="1561551"/>
              <a:chOff x="0" y="0"/>
              <a:chExt cx="682306" cy="2554605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flipV="1">
                <a:off x="114300" y="114300"/>
                <a:ext cx="0" cy="800100"/>
              </a:xfrm>
              <a:prstGeom prst="line">
                <a:avLst/>
              </a:prstGeom>
              <a:ln w="12700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Rounded Rectangle 28"/>
              <p:cNvSpPr/>
              <p:nvPr/>
            </p:nvSpPr>
            <p:spPr>
              <a:xfrm>
                <a:off x="133985" y="114300"/>
                <a:ext cx="437780" cy="2440305"/>
              </a:xfrm>
              <a:prstGeom prst="roundRect">
                <a:avLst>
                  <a:gd name="adj" fmla="val 35614"/>
                </a:avLst>
              </a:prstGeom>
              <a:gradFill flip="none" rotWithShape="1">
                <a:gsLst>
                  <a:gs pos="4500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  <a:gs pos="48000">
                    <a:schemeClr val="accent2"/>
                  </a:gs>
                  <a:gs pos="99000">
                    <a:schemeClr val="bg1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114353" y="0"/>
                <a:ext cx="457412" cy="1028700"/>
              </a:xfrm>
              <a:prstGeom prst="roundRect">
                <a:avLst/>
              </a:prstGeom>
              <a:gradFill flip="none" rotWithShape="1">
                <a:gsLst>
                  <a:gs pos="60000">
                    <a:schemeClr val="bg1"/>
                  </a:gs>
                  <a:gs pos="75000">
                    <a:schemeClr val="bg1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571765" y="0"/>
                <a:ext cx="110541" cy="228600"/>
              </a:xfrm>
              <a:custGeom>
                <a:avLst/>
                <a:gdLst>
                  <a:gd name="connsiteX0" fmla="*/ 0 w 96253"/>
                  <a:gd name="connsiteY0" fmla="*/ 164266 h 164266"/>
                  <a:gd name="connsiteX1" fmla="*/ 9626 w 96253"/>
                  <a:gd name="connsiteY1" fmla="*/ 116140 h 164266"/>
                  <a:gd name="connsiteX2" fmla="*/ 38501 w 96253"/>
                  <a:gd name="connsiteY2" fmla="*/ 48763 h 164266"/>
                  <a:gd name="connsiteX3" fmla="*/ 86628 w 96253"/>
                  <a:gd name="connsiteY3" fmla="*/ 637 h 164266"/>
                  <a:gd name="connsiteX4" fmla="*/ 96253 w 96253"/>
                  <a:gd name="connsiteY4" fmla="*/ 637 h 164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253" h="164266">
                    <a:moveTo>
                      <a:pt x="0" y="164266"/>
                    </a:moveTo>
                    <a:cubicBezTo>
                      <a:pt x="3209" y="148224"/>
                      <a:pt x="5658" y="132011"/>
                      <a:pt x="9626" y="116140"/>
                    </a:cubicBezTo>
                    <a:cubicBezTo>
                      <a:pt x="15626" y="92142"/>
                      <a:pt x="26257" y="70189"/>
                      <a:pt x="38501" y="48763"/>
                    </a:cubicBezTo>
                    <a:cubicBezTo>
                      <a:pt x="53902" y="21812"/>
                      <a:pt x="58394" y="14754"/>
                      <a:pt x="86628" y="637"/>
                    </a:cubicBezTo>
                    <a:cubicBezTo>
                      <a:pt x="89498" y="-798"/>
                      <a:pt x="93045" y="637"/>
                      <a:pt x="96253" y="637"/>
                    </a:cubicBezTo>
                  </a:path>
                </a:pathLst>
              </a:custGeom>
              <a:ln w="12700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0" y="19685"/>
                <a:ext cx="134681" cy="134753"/>
              </a:xfrm>
              <a:custGeom>
                <a:avLst/>
                <a:gdLst>
                  <a:gd name="connsiteX0" fmla="*/ 134754 w 134754"/>
                  <a:gd name="connsiteY0" fmla="*/ 134753 h 134753"/>
                  <a:gd name="connsiteX1" fmla="*/ 86628 w 134754"/>
                  <a:gd name="connsiteY1" fmla="*/ 57751 h 134753"/>
                  <a:gd name="connsiteX2" fmla="*/ 28876 w 134754"/>
                  <a:gd name="connsiteY2" fmla="*/ 19250 h 134753"/>
                  <a:gd name="connsiteX3" fmla="*/ 0 w 134754"/>
                  <a:gd name="connsiteY3" fmla="*/ 0 h 134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4754" h="134753">
                    <a:moveTo>
                      <a:pt x="134754" y="134753"/>
                    </a:moveTo>
                    <a:cubicBezTo>
                      <a:pt x="117179" y="90816"/>
                      <a:pt x="122417" y="85587"/>
                      <a:pt x="86628" y="57751"/>
                    </a:cubicBezTo>
                    <a:cubicBezTo>
                      <a:pt x="68365" y="43547"/>
                      <a:pt x="48127" y="32084"/>
                      <a:pt x="28876" y="19250"/>
                    </a:cubicBezTo>
                    <a:lnTo>
                      <a:pt x="0" y="0"/>
                    </a:lnTo>
                  </a:path>
                </a:pathLst>
              </a:custGeom>
              <a:ln w="12700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8502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Development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897537" y="1918630"/>
            <a:ext cx="7567410" cy="2505696"/>
            <a:chOff x="952801" y="2702958"/>
            <a:chExt cx="7567410" cy="2505696"/>
          </a:xfrm>
        </p:grpSpPr>
        <p:grpSp>
          <p:nvGrpSpPr>
            <p:cNvPr id="5" name="Group 4"/>
            <p:cNvGrpSpPr/>
            <p:nvPr/>
          </p:nvGrpSpPr>
          <p:grpSpPr>
            <a:xfrm>
              <a:off x="1456637" y="2702958"/>
              <a:ext cx="6293193" cy="1485900"/>
              <a:chOff x="11880772" y="15448905"/>
              <a:chExt cx="9223134" cy="2574301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14395372" y="15448905"/>
                <a:ext cx="682306" cy="2554605"/>
                <a:chOff x="0" y="0"/>
                <a:chExt cx="682306" cy="2554605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114300" y="114300"/>
                  <a:ext cx="0" cy="8001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Rounded Rectangle 36"/>
                <p:cNvSpPr/>
                <p:nvPr/>
              </p:nvSpPr>
              <p:spPr>
                <a:xfrm>
                  <a:off x="133985" y="114300"/>
                  <a:ext cx="437780" cy="2440305"/>
                </a:xfrm>
                <a:prstGeom prst="roundRect">
                  <a:avLst>
                    <a:gd name="adj" fmla="val 35614"/>
                  </a:avLst>
                </a:prstGeom>
                <a:gradFill flip="none" rotWithShape="1">
                  <a:gsLst>
                    <a:gs pos="45000">
                      <a:schemeClr val="accent1">
                        <a:lumMod val="40000"/>
                        <a:lumOff val="60000"/>
                      </a:schemeClr>
                    </a:gs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  <a:gs pos="48000">
                      <a:schemeClr val="accent2"/>
                    </a:gs>
                    <a:gs pos="99000">
                      <a:schemeClr val="bg1"/>
                    </a:gs>
                  </a:gsLst>
                  <a:lin ang="16200000" scaled="0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 dirty="0"/>
                </a:p>
              </p:txBody>
            </p:sp>
            <p:sp>
              <p:nvSpPr>
                <p:cNvPr id="38" name="Rounded Rectangle 37"/>
                <p:cNvSpPr/>
                <p:nvPr/>
              </p:nvSpPr>
              <p:spPr>
                <a:xfrm>
                  <a:off x="114353" y="2"/>
                  <a:ext cx="457412" cy="1028700"/>
                </a:xfrm>
                <a:prstGeom prst="roundRect">
                  <a:avLst/>
                </a:prstGeom>
                <a:gradFill flip="none" rotWithShape="1">
                  <a:gsLst>
                    <a:gs pos="60000">
                      <a:schemeClr val="bg1"/>
                    </a:gs>
                    <a:gs pos="75000">
                      <a:schemeClr val="bg1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 dirty="0"/>
                </a:p>
              </p:txBody>
            </p:sp>
            <p:sp>
              <p:nvSpPr>
                <p:cNvPr id="39" name="Freeform 38"/>
                <p:cNvSpPr/>
                <p:nvPr/>
              </p:nvSpPr>
              <p:spPr>
                <a:xfrm>
                  <a:off x="571765" y="0"/>
                  <a:ext cx="110541" cy="228600"/>
                </a:xfrm>
                <a:custGeom>
                  <a:avLst/>
                  <a:gdLst>
                    <a:gd name="connsiteX0" fmla="*/ 0 w 96253"/>
                    <a:gd name="connsiteY0" fmla="*/ 164266 h 164266"/>
                    <a:gd name="connsiteX1" fmla="*/ 9626 w 96253"/>
                    <a:gd name="connsiteY1" fmla="*/ 116140 h 164266"/>
                    <a:gd name="connsiteX2" fmla="*/ 38501 w 96253"/>
                    <a:gd name="connsiteY2" fmla="*/ 48763 h 164266"/>
                    <a:gd name="connsiteX3" fmla="*/ 86628 w 96253"/>
                    <a:gd name="connsiteY3" fmla="*/ 637 h 164266"/>
                    <a:gd name="connsiteX4" fmla="*/ 96253 w 96253"/>
                    <a:gd name="connsiteY4" fmla="*/ 637 h 1642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6253" h="164266">
                      <a:moveTo>
                        <a:pt x="0" y="164266"/>
                      </a:moveTo>
                      <a:cubicBezTo>
                        <a:pt x="3209" y="148224"/>
                        <a:pt x="5658" y="132011"/>
                        <a:pt x="9626" y="116140"/>
                      </a:cubicBezTo>
                      <a:cubicBezTo>
                        <a:pt x="15626" y="92142"/>
                        <a:pt x="26257" y="70189"/>
                        <a:pt x="38501" y="48763"/>
                      </a:cubicBezTo>
                      <a:cubicBezTo>
                        <a:pt x="53902" y="21812"/>
                        <a:pt x="58394" y="14754"/>
                        <a:pt x="86628" y="637"/>
                      </a:cubicBezTo>
                      <a:cubicBezTo>
                        <a:pt x="89498" y="-798"/>
                        <a:pt x="93045" y="637"/>
                        <a:pt x="96253" y="637"/>
                      </a:cubicBezTo>
                    </a:path>
                  </a:pathLst>
                </a:cu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/>
                </a:p>
              </p:txBody>
            </p:sp>
            <p:sp>
              <p:nvSpPr>
                <p:cNvPr id="40" name="Freeform 39"/>
                <p:cNvSpPr/>
                <p:nvPr/>
              </p:nvSpPr>
              <p:spPr>
                <a:xfrm>
                  <a:off x="0" y="19685"/>
                  <a:ext cx="134681" cy="134753"/>
                </a:xfrm>
                <a:custGeom>
                  <a:avLst/>
                  <a:gdLst>
                    <a:gd name="connsiteX0" fmla="*/ 134754 w 134754"/>
                    <a:gd name="connsiteY0" fmla="*/ 134753 h 134753"/>
                    <a:gd name="connsiteX1" fmla="*/ 86628 w 134754"/>
                    <a:gd name="connsiteY1" fmla="*/ 57751 h 134753"/>
                    <a:gd name="connsiteX2" fmla="*/ 28876 w 134754"/>
                    <a:gd name="connsiteY2" fmla="*/ 19250 h 134753"/>
                    <a:gd name="connsiteX3" fmla="*/ 0 w 134754"/>
                    <a:gd name="connsiteY3" fmla="*/ 0 h 134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4754" h="134753">
                      <a:moveTo>
                        <a:pt x="134754" y="134753"/>
                      </a:moveTo>
                      <a:cubicBezTo>
                        <a:pt x="117179" y="90816"/>
                        <a:pt x="122417" y="85587"/>
                        <a:pt x="86628" y="57751"/>
                      </a:cubicBezTo>
                      <a:cubicBezTo>
                        <a:pt x="68365" y="43547"/>
                        <a:pt x="48127" y="32084"/>
                        <a:pt x="28876" y="19250"/>
                      </a:cubicBezTo>
                      <a:lnTo>
                        <a:pt x="0" y="0"/>
                      </a:lnTo>
                    </a:path>
                  </a:pathLst>
                </a:cu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/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17602200" y="15468600"/>
                <a:ext cx="682306" cy="2554606"/>
                <a:chOff x="0" y="0"/>
                <a:chExt cx="682306" cy="2554606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V="1">
                  <a:off x="114300" y="114300"/>
                  <a:ext cx="0" cy="8001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Rounded Rectangle 31"/>
                <p:cNvSpPr/>
                <p:nvPr/>
              </p:nvSpPr>
              <p:spPr>
                <a:xfrm>
                  <a:off x="133986" y="114302"/>
                  <a:ext cx="437780" cy="2440304"/>
                </a:xfrm>
                <a:prstGeom prst="roundRect">
                  <a:avLst>
                    <a:gd name="adj" fmla="val 35614"/>
                  </a:avLst>
                </a:prstGeom>
                <a:gradFill flip="none" rotWithShape="1">
                  <a:gsLst>
                    <a:gs pos="45000">
                      <a:schemeClr val="accent1">
                        <a:lumMod val="40000"/>
                        <a:lumOff val="60000"/>
                      </a:schemeClr>
                    </a:gs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  <a:gs pos="48000">
                      <a:schemeClr val="accent2"/>
                    </a:gs>
                    <a:gs pos="99000">
                      <a:schemeClr val="bg1"/>
                    </a:gs>
                  </a:gsLst>
                  <a:lin ang="16200000" scaled="0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 dirty="0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114353" y="0"/>
                  <a:ext cx="457412" cy="1028700"/>
                </a:xfrm>
                <a:prstGeom prst="roundRect">
                  <a:avLst/>
                </a:prstGeom>
                <a:gradFill flip="none" rotWithShape="1">
                  <a:gsLst>
                    <a:gs pos="60000">
                      <a:schemeClr val="bg1"/>
                    </a:gs>
                    <a:gs pos="75000">
                      <a:schemeClr val="bg1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/>
                </a:p>
              </p:txBody>
            </p:sp>
            <p:sp>
              <p:nvSpPr>
                <p:cNvPr id="34" name="Freeform 33"/>
                <p:cNvSpPr/>
                <p:nvPr/>
              </p:nvSpPr>
              <p:spPr>
                <a:xfrm>
                  <a:off x="571765" y="0"/>
                  <a:ext cx="110541" cy="228600"/>
                </a:xfrm>
                <a:custGeom>
                  <a:avLst/>
                  <a:gdLst>
                    <a:gd name="connsiteX0" fmla="*/ 0 w 96253"/>
                    <a:gd name="connsiteY0" fmla="*/ 164266 h 164266"/>
                    <a:gd name="connsiteX1" fmla="*/ 9626 w 96253"/>
                    <a:gd name="connsiteY1" fmla="*/ 116140 h 164266"/>
                    <a:gd name="connsiteX2" fmla="*/ 38501 w 96253"/>
                    <a:gd name="connsiteY2" fmla="*/ 48763 h 164266"/>
                    <a:gd name="connsiteX3" fmla="*/ 86628 w 96253"/>
                    <a:gd name="connsiteY3" fmla="*/ 637 h 164266"/>
                    <a:gd name="connsiteX4" fmla="*/ 96253 w 96253"/>
                    <a:gd name="connsiteY4" fmla="*/ 637 h 1642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6253" h="164266">
                      <a:moveTo>
                        <a:pt x="0" y="164266"/>
                      </a:moveTo>
                      <a:cubicBezTo>
                        <a:pt x="3209" y="148224"/>
                        <a:pt x="5658" y="132011"/>
                        <a:pt x="9626" y="116140"/>
                      </a:cubicBezTo>
                      <a:cubicBezTo>
                        <a:pt x="15626" y="92142"/>
                        <a:pt x="26257" y="70189"/>
                        <a:pt x="38501" y="48763"/>
                      </a:cubicBezTo>
                      <a:cubicBezTo>
                        <a:pt x="53902" y="21812"/>
                        <a:pt x="58394" y="14754"/>
                        <a:pt x="86628" y="637"/>
                      </a:cubicBezTo>
                      <a:cubicBezTo>
                        <a:pt x="89498" y="-798"/>
                        <a:pt x="93045" y="637"/>
                        <a:pt x="96253" y="637"/>
                      </a:cubicBezTo>
                    </a:path>
                  </a:pathLst>
                </a:cu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/>
                </a:p>
              </p:txBody>
            </p:sp>
            <p:sp>
              <p:nvSpPr>
                <p:cNvPr id="35" name="Freeform 34"/>
                <p:cNvSpPr/>
                <p:nvPr/>
              </p:nvSpPr>
              <p:spPr>
                <a:xfrm>
                  <a:off x="0" y="19685"/>
                  <a:ext cx="134681" cy="134753"/>
                </a:xfrm>
                <a:custGeom>
                  <a:avLst/>
                  <a:gdLst>
                    <a:gd name="connsiteX0" fmla="*/ 134754 w 134754"/>
                    <a:gd name="connsiteY0" fmla="*/ 134753 h 134753"/>
                    <a:gd name="connsiteX1" fmla="*/ 86628 w 134754"/>
                    <a:gd name="connsiteY1" fmla="*/ 57751 h 134753"/>
                    <a:gd name="connsiteX2" fmla="*/ 28876 w 134754"/>
                    <a:gd name="connsiteY2" fmla="*/ 19250 h 134753"/>
                    <a:gd name="connsiteX3" fmla="*/ 0 w 134754"/>
                    <a:gd name="connsiteY3" fmla="*/ 0 h 134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4754" h="134753">
                      <a:moveTo>
                        <a:pt x="134754" y="134753"/>
                      </a:moveTo>
                      <a:cubicBezTo>
                        <a:pt x="117179" y="90816"/>
                        <a:pt x="122417" y="85587"/>
                        <a:pt x="86628" y="57751"/>
                      </a:cubicBezTo>
                      <a:cubicBezTo>
                        <a:pt x="68365" y="43547"/>
                        <a:pt x="48127" y="32084"/>
                        <a:pt x="28876" y="19250"/>
                      </a:cubicBezTo>
                      <a:lnTo>
                        <a:pt x="0" y="0"/>
                      </a:lnTo>
                    </a:path>
                  </a:pathLst>
                </a:cu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kern="1200"/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11880772" y="15448905"/>
                <a:ext cx="682306" cy="2554605"/>
                <a:chOff x="0" y="0"/>
                <a:chExt cx="682306" cy="2554605"/>
              </a:xfrm>
            </p:grpSpPr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571500" y="228600"/>
                  <a:ext cx="0" cy="13716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" name="Group 24"/>
                <p:cNvGrpSpPr/>
                <p:nvPr/>
              </p:nvGrpSpPr>
              <p:grpSpPr>
                <a:xfrm>
                  <a:off x="0" y="0"/>
                  <a:ext cx="682306" cy="2554605"/>
                  <a:chOff x="0" y="0"/>
                  <a:chExt cx="682306" cy="2554605"/>
                </a:xfrm>
              </p:grpSpPr>
              <p:cxnSp>
                <p:nvCxnSpPr>
                  <p:cNvPr id="26" name="Straight Connector 25"/>
                  <p:cNvCxnSpPr/>
                  <p:nvPr/>
                </p:nvCxnSpPr>
                <p:spPr>
                  <a:xfrm flipH="1" flipV="1">
                    <a:off x="114300" y="114300"/>
                    <a:ext cx="53" cy="13716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Rounded Rectangle 26"/>
                  <p:cNvSpPr/>
                  <p:nvPr/>
                </p:nvSpPr>
                <p:spPr>
                  <a:xfrm>
                    <a:off x="133985" y="114300"/>
                    <a:ext cx="437780" cy="2440305"/>
                  </a:xfrm>
                  <a:prstGeom prst="roundRect">
                    <a:avLst>
                      <a:gd name="adj" fmla="val 35614"/>
                    </a:avLst>
                  </a:prstGeom>
                  <a:gradFill flip="none" rotWithShape="1">
                    <a:gsLst>
                      <a:gs pos="36000">
                        <a:schemeClr val="accent1">
                          <a:lumMod val="40000"/>
                          <a:lumOff val="60000"/>
                        </a:schemeClr>
                      </a:gs>
                      <a:gs pos="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bg1"/>
                      </a:gs>
                      <a:gs pos="38000">
                        <a:schemeClr val="bg1"/>
                      </a:gs>
                      <a:gs pos="99000">
                        <a:schemeClr val="bg1"/>
                      </a:gs>
                    </a:gsLst>
                    <a:lin ang="16200000" scaled="0"/>
                    <a:tileRect/>
                  </a:gra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/>
                  </a:p>
                </p:txBody>
              </p:sp>
              <p:sp>
                <p:nvSpPr>
                  <p:cNvPr id="28" name="Rounded Rectangle 27"/>
                  <p:cNvSpPr/>
                  <p:nvPr/>
                </p:nvSpPr>
                <p:spPr>
                  <a:xfrm>
                    <a:off x="114353" y="0"/>
                    <a:ext cx="457412" cy="1485900"/>
                  </a:xfrm>
                  <a:prstGeom prst="roundRect">
                    <a:avLst/>
                  </a:prstGeom>
                  <a:gradFill flip="none" rotWithShape="1">
                    <a:gsLst>
                      <a:gs pos="60000">
                        <a:schemeClr val="bg1"/>
                      </a:gs>
                      <a:gs pos="75000">
                        <a:schemeClr val="bg1"/>
                      </a:gs>
                    </a:gsLst>
                    <a:lin ang="16200000" scaled="0"/>
                    <a:tileRect/>
                  </a:gra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 dirty="0"/>
                  </a:p>
                </p:txBody>
              </p:sp>
              <p:sp>
                <p:nvSpPr>
                  <p:cNvPr id="29" name="Freeform 28"/>
                  <p:cNvSpPr/>
                  <p:nvPr/>
                </p:nvSpPr>
                <p:spPr>
                  <a:xfrm>
                    <a:off x="571765" y="0"/>
                    <a:ext cx="110541" cy="228600"/>
                  </a:xfrm>
                  <a:custGeom>
                    <a:avLst/>
                    <a:gdLst>
                      <a:gd name="connsiteX0" fmla="*/ 0 w 96253"/>
                      <a:gd name="connsiteY0" fmla="*/ 164266 h 164266"/>
                      <a:gd name="connsiteX1" fmla="*/ 9626 w 96253"/>
                      <a:gd name="connsiteY1" fmla="*/ 116140 h 164266"/>
                      <a:gd name="connsiteX2" fmla="*/ 38501 w 96253"/>
                      <a:gd name="connsiteY2" fmla="*/ 48763 h 164266"/>
                      <a:gd name="connsiteX3" fmla="*/ 86628 w 96253"/>
                      <a:gd name="connsiteY3" fmla="*/ 637 h 164266"/>
                      <a:gd name="connsiteX4" fmla="*/ 96253 w 96253"/>
                      <a:gd name="connsiteY4" fmla="*/ 637 h 1642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253" h="164266">
                        <a:moveTo>
                          <a:pt x="0" y="164266"/>
                        </a:moveTo>
                        <a:cubicBezTo>
                          <a:pt x="3209" y="148224"/>
                          <a:pt x="5658" y="132011"/>
                          <a:pt x="9626" y="116140"/>
                        </a:cubicBezTo>
                        <a:cubicBezTo>
                          <a:pt x="15626" y="92142"/>
                          <a:pt x="26257" y="70189"/>
                          <a:pt x="38501" y="48763"/>
                        </a:cubicBezTo>
                        <a:cubicBezTo>
                          <a:pt x="53902" y="21812"/>
                          <a:pt x="58394" y="14754"/>
                          <a:pt x="86628" y="637"/>
                        </a:cubicBezTo>
                        <a:cubicBezTo>
                          <a:pt x="89498" y="-798"/>
                          <a:pt x="93045" y="637"/>
                          <a:pt x="96253" y="637"/>
                        </a:cubicBezTo>
                      </a:path>
                    </a:pathLst>
                  </a:cu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/>
                  </a:p>
                </p:txBody>
              </p:sp>
              <p:sp>
                <p:nvSpPr>
                  <p:cNvPr id="30" name="Freeform 29"/>
                  <p:cNvSpPr/>
                  <p:nvPr/>
                </p:nvSpPr>
                <p:spPr>
                  <a:xfrm>
                    <a:off x="0" y="19685"/>
                    <a:ext cx="134681" cy="134753"/>
                  </a:xfrm>
                  <a:custGeom>
                    <a:avLst/>
                    <a:gdLst>
                      <a:gd name="connsiteX0" fmla="*/ 134754 w 134754"/>
                      <a:gd name="connsiteY0" fmla="*/ 134753 h 134753"/>
                      <a:gd name="connsiteX1" fmla="*/ 86628 w 134754"/>
                      <a:gd name="connsiteY1" fmla="*/ 57751 h 134753"/>
                      <a:gd name="connsiteX2" fmla="*/ 28876 w 134754"/>
                      <a:gd name="connsiteY2" fmla="*/ 19250 h 134753"/>
                      <a:gd name="connsiteX3" fmla="*/ 0 w 134754"/>
                      <a:gd name="connsiteY3" fmla="*/ 0 h 1347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4754" h="134753">
                        <a:moveTo>
                          <a:pt x="134754" y="134753"/>
                        </a:moveTo>
                        <a:cubicBezTo>
                          <a:pt x="117179" y="90816"/>
                          <a:pt x="122417" y="85587"/>
                          <a:pt x="86628" y="57751"/>
                        </a:cubicBezTo>
                        <a:cubicBezTo>
                          <a:pt x="68365" y="43547"/>
                          <a:pt x="48127" y="32084"/>
                          <a:pt x="28876" y="19250"/>
                        </a:cubicBezTo>
                        <a:lnTo>
                          <a:pt x="0" y="0"/>
                        </a:lnTo>
                      </a:path>
                    </a:pathLst>
                  </a:cu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/>
                  </a:p>
                </p:txBody>
              </p:sp>
            </p:grpSp>
          </p:grpSp>
          <p:grpSp>
            <p:nvGrpSpPr>
              <p:cNvPr id="16" name="Group 15"/>
              <p:cNvGrpSpPr/>
              <p:nvPr/>
            </p:nvGrpSpPr>
            <p:grpSpPr>
              <a:xfrm>
                <a:off x="20421600" y="15468600"/>
                <a:ext cx="682306" cy="2554605"/>
                <a:chOff x="0" y="0"/>
                <a:chExt cx="682306" cy="2554605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571500" y="228600"/>
                  <a:ext cx="0" cy="13716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" name="Group 17"/>
                <p:cNvGrpSpPr/>
                <p:nvPr/>
              </p:nvGrpSpPr>
              <p:grpSpPr>
                <a:xfrm>
                  <a:off x="0" y="0"/>
                  <a:ext cx="682306" cy="2554605"/>
                  <a:chOff x="0" y="0"/>
                  <a:chExt cx="682306" cy="2554605"/>
                </a:xfrm>
              </p:grpSpPr>
              <p:cxnSp>
                <p:nvCxnSpPr>
                  <p:cNvPr id="19" name="Straight Connector 18"/>
                  <p:cNvCxnSpPr/>
                  <p:nvPr/>
                </p:nvCxnSpPr>
                <p:spPr>
                  <a:xfrm flipH="1" flipV="1">
                    <a:off x="114300" y="114300"/>
                    <a:ext cx="53" cy="13716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" name="Rounded Rectangle 19"/>
                  <p:cNvSpPr/>
                  <p:nvPr/>
                </p:nvSpPr>
                <p:spPr>
                  <a:xfrm>
                    <a:off x="133985" y="114300"/>
                    <a:ext cx="437780" cy="2440305"/>
                  </a:xfrm>
                  <a:prstGeom prst="roundRect">
                    <a:avLst>
                      <a:gd name="adj" fmla="val 35614"/>
                    </a:avLst>
                  </a:prstGeom>
                  <a:gradFill flip="none" rotWithShape="1">
                    <a:gsLst>
                      <a:gs pos="36000">
                        <a:schemeClr val="accent1">
                          <a:lumMod val="40000"/>
                          <a:lumOff val="60000"/>
                        </a:schemeClr>
                      </a:gs>
                      <a:gs pos="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bg1"/>
                      </a:gs>
                      <a:gs pos="38000">
                        <a:schemeClr val="bg1"/>
                      </a:gs>
                      <a:gs pos="99000">
                        <a:schemeClr val="bg1"/>
                      </a:gs>
                    </a:gsLst>
                    <a:lin ang="16200000" scaled="0"/>
                    <a:tileRect/>
                  </a:gra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 dirty="0"/>
                  </a:p>
                </p:txBody>
              </p:sp>
              <p:sp>
                <p:nvSpPr>
                  <p:cNvPr id="21" name="Rounded Rectangle 20"/>
                  <p:cNvSpPr/>
                  <p:nvPr/>
                </p:nvSpPr>
                <p:spPr>
                  <a:xfrm>
                    <a:off x="114353" y="0"/>
                    <a:ext cx="457412" cy="1485900"/>
                  </a:xfrm>
                  <a:prstGeom prst="roundRect">
                    <a:avLst/>
                  </a:prstGeom>
                  <a:gradFill flip="none" rotWithShape="1">
                    <a:gsLst>
                      <a:gs pos="60000">
                        <a:schemeClr val="bg1"/>
                      </a:gs>
                      <a:gs pos="75000">
                        <a:schemeClr val="bg1"/>
                      </a:gs>
                    </a:gsLst>
                    <a:lin ang="16200000" scaled="0"/>
                    <a:tileRect/>
                  </a:gra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 dirty="0"/>
                  </a:p>
                </p:txBody>
              </p:sp>
              <p:sp>
                <p:nvSpPr>
                  <p:cNvPr id="22" name="Freeform 21"/>
                  <p:cNvSpPr/>
                  <p:nvPr/>
                </p:nvSpPr>
                <p:spPr>
                  <a:xfrm>
                    <a:off x="571765" y="0"/>
                    <a:ext cx="110541" cy="228600"/>
                  </a:xfrm>
                  <a:custGeom>
                    <a:avLst/>
                    <a:gdLst>
                      <a:gd name="connsiteX0" fmla="*/ 0 w 96253"/>
                      <a:gd name="connsiteY0" fmla="*/ 164266 h 164266"/>
                      <a:gd name="connsiteX1" fmla="*/ 9626 w 96253"/>
                      <a:gd name="connsiteY1" fmla="*/ 116140 h 164266"/>
                      <a:gd name="connsiteX2" fmla="*/ 38501 w 96253"/>
                      <a:gd name="connsiteY2" fmla="*/ 48763 h 164266"/>
                      <a:gd name="connsiteX3" fmla="*/ 86628 w 96253"/>
                      <a:gd name="connsiteY3" fmla="*/ 637 h 164266"/>
                      <a:gd name="connsiteX4" fmla="*/ 96253 w 96253"/>
                      <a:gd name="connsiteY4" fmla="*/ 637 h 1642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253" h="164266">
                        <a:moveTo>
                          <a:pt x="0" y="164266"/>
                        </a:moveTo>
                        <a:cubicBezTo>
                          <a:pt x="3209" y="148224"/>
                          <a:pt x="5658" y="132011"/>
                          <a:pt x="9626" y="116140"/>
                        </a:cubicBezTo>
                        <a:cubicBezTo>
                          <a:pt x="15626" y="92142"/>
                          <a:pt x="26257" y="70189"/>
                          <a:pt x="38501" y="48763"/>
                        </a:cubicBezTo>
                        <a:cubicBezTo>
                          <a:pt x="53902" y="21812"/>
                          <a:pt x="58394" y="14754"/>
                          <a:pt x="86628" y="637"/>
                        </a:cubicBezTo>
                        <a:cubicBezTo>
                          <a:pt x="89498" y="-798"/>
                          <a:pt x="93045" y="637"/>
                          <a:pt x="96253" y="637"/>
                        </a:cubicBezTo>
                      </a:path>
                    </a:pathLst>
                  </a:cu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/>
                  </a:p>
                </p:txBody>
              </p:sp>
              <p:sp>
                <p:nvSpPr>
                  <p:cNvPr id="23" name="Freeform 22"/>
                  <p:cNvSpPr/>
                  <p:nvPr/>
                </p:nvSpPr>
                <p:spPr>
                  <a:xfrm>
                    <a:off x="0" y="19685"/>
                    <a:ext cx="134681" cy="134753"/>
                  </a:xfrm>
                  <a:custGeom>
                    <a:avLst/>
                    <a:gdLst>
                      <a:gd name="connsiteX0" fmla="*/ 134754 w 134754"/>
                      <a:gd name="connsiteY0" fmla="*/ 134753 h 134753"/>
                      <a:gd name="connsiteX1" fmla="*/ 86628 w 134754"/>
                      <a:gd name="connsiteY1" fmla="*/ 57751 h 134753"/>
                      <a:gd name="connsiteX2" fmla="*/ 28876 w 134754"/>
                      <a:gd name="connsiteY2" fmla="*/ 19250 h 134753"/>
                      <a:gd name="connsiteX3" fmla="*/ 0 w 134754"/>
                      <a:gd name="connsiteY3" fmla="*/ 0 h 1347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4754" h="134753">
                        <a:moveTo>
                          <a:pt x="134754" y="134753"/>
                        </a:moveTo>
                        <a:cubicBezTo>
                          <a:pt x="117179" y="90816"/>
                          <a:pt x="122417" y="85587"/>
                          <a:pt x="86628" y="57751"/>
                        </a:cubicBezTo>
                        <a:cubicBezTo>
                          <a:pt x="68365" y="43547"/>
                          <a:pt x="48127" y="32084"/>
                          <a:pt x="28876" y="19250"/>
                        </a:cubicBezTo>
                        <a:lnTo>
                          <a:pt x="0" y="0"/>
                        </a:lnTo>
                      </a:path>
                    </a:pathLst>
                  </a:custGeom>
                  <a:ln w="12700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>
                      <a:defRPr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kern="1200"/>
                  </a:p>
                </p:txBody>
              </p:sp>
            </p:grpSp>
          </p:grpSp>
        </p:grpSp>
        <p:sp>
          <p:nvSpPr>
            <p:cNvPr id="6" name="Left Arrow 5"/>
            <p:cNvSpPr/>
            <p:nvPr/>
          </p:nvSpPr>
          <p:spPr bwMode="auto">
            <a:xfrm flipV="1">
              <a:off x="2107428" y="3911521"/>
              <a:ext cx="921587" cy="265973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31353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6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Left Arrow 6"/>
            <p:cNvSpPr/>
            <p:nvPr/>
          </p:nvSpPr>
          <p:spPr bwMode="auto">
            <a:xfrm rot="10800000" flipV="1">
              <a:off x="4164828" y="3294659"/>
              <a:ext cx="921587" cy="265973"/>
            </a:xfrm>
            <a:prstGeom prst="lef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31353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6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Left Arrow 7"/>
            <p:cNvSpPr/>
            <p:nvPr/>
          </p:nvSpPr>
          <p:spPr bwMode="auto">
            <a:xfrm rot="10800000" flipV="1">
              <a:off x="6140383" y="3797948"/>
              <a:ext cx="921587" cy="265973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31353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6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39177" y="4325593"/>
              <a:ext cx="17961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cs typeface="Times New Roman"/>
                </a:rPr>
                <a:t>1. </a:t>
              </a:r>
              <a:r>
                <a:rPr lang="en-US" sz="1600" dirty="0" smtClean="0">
                  <a:solidFill>
                    <a:srgbClr val="595959"/>
                  </a:solidFill>
                  <a:cs typeface="Times New Roman"/>
                </a:rPr>
                <a:t>Mix </a:t>
              </a:r>
              <a:r>
                <a:rPr lang="en-US" sz="1600" dirty="0">
                  <a:solidFill>
                    <a:srgbClr val="595959"/>
                  </a:solidFill>
                  <a:cs typeface="Times New Roman"/>
                </a:rPr>
                <a:t>solutions of heptane and acid </a:t>
              </a:r>
              <a:endParaRPr lang="en-US" sz="1600" dirty="0">
                <a:solidFill>
                  <a:srgbClr val="595959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952801" y="4318784"/>
              <a:ext cx="149953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cs typeface="Times New Roman"/>
                </a:rPr>
                <a:t>2. </a:t>
              </a:r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cs typeface="Times New Roman"/>
                </a:rPr>
                <a:t>Insert acid portion from </a:t>
              </a:r>
              <a:r>
                <a:rPr lang="en-US" sz="1600" b="1" dirty="0" smtClean="0">
                  <a:cs typeface="Times New Roman"/>
                </a:rPr>
                <a:t>(1) </a:t>
              </a:r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cs typeface="Times New Roman"/>
                </a:rPr>
                <a:t>and dilute </a:t>
              </a:r>
              <a:endPara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11978" y="4377657"/>
              <a:ext cx="192631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cs typeface="Times New Roman"/>
                </a:rPr>
                <a:t>3. </a:t>
              </a:r>
              <a:r>
                <a:rPr lang="en-US" sz="1600" dirty="0" smtClean="0">
                  <a:solidFill>
                    <a:srgbClr val="595959"/>
                  </a:solidFill>
                  <a:cs typeface="Times New Roman"/>
                </a:rPr>
                <a:t>Insert heptane from </a:t>
              </a:r>
              <a:r>
                <a:rPr lang="en-US" sz="1600" b="1" dirty="0" smtClean="0">
                  <a:solidFill>
                    <a:srgbClr val="000000"/>
                  </a:solidFill>
                  <a:cs typeface="Times New Roman"/>
                </a:rPr>
                <a:t>(1)  </a:t>
              </a:r>
              <a:r>
                <a:rPr lang="en-US" sz="1600" dirty="0" smtClean="0">
                  <a:solidFill>
                    <a:srgbClr val="595959"/>
                  </a:solidFill>
                  <a:cs typeface="Times New Roman"/>
                </a:rPr>
                <a:t>and add 0.01 M HCL </a:t>
              </a:r>
              <a:endParaRPr lang="en-US" sz="1600" b="1" dirty="0">
                <a:solidFill>
                  <a:srgbClr val="595959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979449" y="4400146"/>
              <a:ext cx="1540762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cs typeface="Times New Roman"/>
                </a:rPr>
                <a:t>4</a:t>
              </a:r>
              <a:r>
                <a:rPr lang="en-US" sz="1600" dirty="0" smtClean="0">
                  <a:cs typeface="Times New Roman"/>
                </a:rPr>
                <a:t>. </a:t>
              </a:r>
              <a:r>
                <a:rPr lang="en-US" sz="1600" dirty="0" smtClean="0">
                  <a:solidFill>
                    <a:srgbClr val="595959"/>
                  </a:solidFill>
                  <a:cs typeface="Times New Roman"/>
                </a:rPr>
                <a:t>Insert acid from </a:t>
              </a:r>
              <a:r>
                <a:rPr lang="en-US" sz="1600" b="1" dirty="0" smtClean="0">
                  <a:solidFill>
                    <a:srgbClr val="000000"/>
                  </a:solidFill>
                  <a:cs typeface="Times New Roman"/>
                </a:rPr>
                <a:t>(3)</a:t>
              </a:r>
              <a:r>
                <a:rPr lang="en-US" sz="1600" dirty="0" smtClean="0">
                  <a:solidFill>
                    <a:srgbClr val="595959"/>
                  </a:solidFill>
                  <a:cs typeface="Times New Roman"/>
                </a:rPr>
                <a:t>.</a:t>
              </a:r>
              <a:endParaRPr lang="en-US" sz="1600" dirty="0">
                <a:solidFill>
                  <a:srgbClr val="595959"/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1493270" y="4822503"/>
            <a:ext cx="5983915" cy="369332"/>
          </a:xfrm>
          <a:prstGeom prst="rect">
            <a:avLst/>
          </a:prstGeom>
          <a:noFill/>
          <a:ln>
            <a:solidFill>
              <a:srgbClr val="2C7C9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Times New Roman"/>
              </a:rPr>
              <a:t>5. </a:t>
            </a:r>
            <a:r>
              <a:rPr lang="en-US" dirty="0" smtClean="0">
                <a:solidFill>
                  <a:srgbClr val="595959"/>
                </a:solidFill>
                <a:cs typeface="Times New Roman"/>
              </a:rPr>
              <a:t>Run</a:t>
            </a:r>
            <a:r>
              <a:rPr lang="en-US" dirty="0" smtClean="0">
                <a:cs typeface="Times New Roman"/>
              </a:rPr>
              <a:t> </a:t>
            </a:r>
            <a:r>
              <a:rPr lang="en-US" b="1" dirty="0" smtClean="0">
                <a:cs typeface="Times New Roman"/>
              </a:rPr>
              <a:t>(2) </a:t>
            </a:r>
            <a:r>
              <a:rPr lang="en-US" dirty="0" smtClean="0">
                <a:solidFill>
                  <a:srgbClr val="595959"/>
                </a:solidFill>
                <a:cs typeface="Times New Roman"/>
              </a:rPr>
              <a:t>and</a:t>
            </a:r>
            <a:r>
              <a:rPr lang="en-US" dirty="0" smtClean="0">
                <a:cs typeface="Times New Roman"/>
              </a:rPr>
              <a:t> </a:t>
            </a:r>
            <a:r>
              <a:rPr lang="en-US" b="1" dirty="0" smtClean="0">
                <a:cs typeface="Times New Roman"/>
              </a:rPr>
              <a:t>(4)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imes New Roman"/>
              </a:rPr>
              <a:t>on Q-ICP-MS for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Times New Roman"/>
              </a:rPr>
              <a:t>Ca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Times New Roman"/>
              </a:rPr>
              <a:t> concentrations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6517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/>
              </a:rPr>
              <a:t>Results</a:t>
            </a:r>
            <a:endParaRPr lang="en-US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/>
              </a:rPr>
              <a:t>N</a:t>
            </a:r>
            <a:r>
              <a:rPr lang="en-US" dirty="0" smtClean="0">
                <a:cs typeface="Times New Roman"/>
              </a:rPr>
              <a:t>o </a:t>
            </a:r>
            <a:r>
              <a:rPr lang="en-US" dirty="0">
                <a:cs typeface="Times New Roman"/>
              </a:rPr>
              <a:t>substantial portion of </a:t>
            </a:r>
            <a:r>
              <a:rPr lang="en-US" dirty="0" err="1">
                <a:cs typeface="Times New Roman"/>
              </a:rPr>
              <a:t>Ca</a:t>
            </a:r>
            <a:r>
              <a:rPr lang="en-US" dirty="0">
                <a:cs typeface="Times New Roman"/>
              </a:rPr>
              <a:t> was extracted into the organic </a:t>
            </a:r>
            <a:r>
              <a:rPr lang="en-US" dirty="0" smtClean="0">
                <a:cs typeface="Times New Roman"/>
              </a:rPr>
              <a:t>component</a:t>
            </a:r>
            <a:endParaRPr lang="en-US" dirty="0">
              <a:cs typeface="Times New Roman"/>
            </a:endParaRPr>
          </a:p>
          <a:p>
            <a:r>
              <a:rPr lang="en-US" dirty="0">
                <a:cs typeface="Times New Roman"/>
              </a:rPr>
              <a:t>Results indicated that the heptane and acid portions may not have been totally separated</a:t>
            </a:r>
            <a:r>
              <a:rPr lang="en-US" dirty="0" smtClean="0">
                <a:cs typeface="Times New Roman"/>
              </a:rPr>
              <a:t>.</a:t>
            </a:r>
          </a:p>
          <a:p>
            <a:r>
              <a:rPr lang="en-US" dirty="0" smtClean="0">
                <a:cs typeface="Times New Roman"/>
              </a:rPr>
              <a:t>Heptane may be an unsuitable solvent for this type of extraction </a:t>
            </a:r>
          </a:p>
          <a:p>
            <a:r>
              <a:rPr lang="en-US" dirty="0" smtClean="0">
                <a:cs typeface="Times New Roman"/>
              </a:rPr>
              <a:t>Experimental modifications are required </a:t>
            </a:r>
            <a:endParaRPr lang="en-US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637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for Separation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49275" y="1814095"/>
            <a:ext cx="4062830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  <a:latin typeface="+mj-lt"/>
                <a:cs typeface="Times New Roman"/>
              </a:rPr>
              <a:t>Performed </a:t>
            </a:r>
            <a:r>
              <a:rPr lang="en-US" b="1" dirty="0" smtClean="0">
                <a:solidFill>
                  <a:srgbClr val="000000"/>
                </a:solidFill>
                <a:latin typeface="+mj-lt"/>
                <a:cs typeface="Times New Roman"/>
              </a:rPr>
              <a:t>Experiments</a:t>
            </a:r>
            <a:endParaRPr lang="en-US" dirty="0" smtClean="0">
              <a:solidFill>
                <a:srgbClr val="000000"/>
              </a:solidFill>
              <a:latin typeface="+mj-lt"/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Acid </a:t>
            </a:r>
            <a:r>
              <a:rPr lang="en-US" dirty="0" smtClean="0">
                <a:cs typeface="Times New Roman"/>
              </a:rPr>
              <a:t>molarity </a:t>
            </a:r>
          </a:p>
          <a:p>
            <a:r>
              <a:rPr lang="en-US" dirty="0" smtClean="0">
                <a:cs typeface="Times New Roman"/>
              </a:rPr>
              <a:t>Concentration </a:t>
            </a:r>
            <a:r>
              <a:rPr lang="en-US" dirty="0" smtClean="0">
                <a:cs typeface="Times New Roman"/>
              </a:rPr>
              <a:t>of </a:t>
            </a:r>
            <a:r>
              <a:rPr lang="en-US" dirty="0" err="1" smtClean="0">
                <a:cs typeface="Times New Roman"/>
              </a:rPr>
              <a:t>Ca</a:t>
            </a:r>
            <a:r>
              <a:rPr lang="en-US" dirty="0" smtClean="0">
                <a:cs typeface="Times New Roman"/>
              </a:rPr>
              <a:t> in solution</a:t>
            </a:r>
          </a:p>
          <a:p>
            <a:r>
              <a:rPr lang="en-US" dirty="0" smtClean="0">
                <a:cs typeface="Times New Roman"/>
              </a:rPr>
              <a:t>Number </a:t>
            </a:r>
            <a:r>
              <a:rPr lang="en-US" dirty="0">
                <a:cs typeface="Times New Roman"/>
              </a:rPr>
              <a:t>of </a:t>
            </a:r>
            <a:r>
              <a:rPr lang="en-US" dirty="0" smtClean="0">
                <a:cs typeface="Times New Roman"/>
              </a:rPr>
              <a:t>back extractions  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612105" y="1814095"/>
            <a:ext cx="4531895" cy="4343400"/>
          </a:xfrm>
          <a:prstGeom prst="rect">
            <a:avLst/>
          </a:prstGeom>
        </p:spPr>
        <p:txBody>
          <a:bodyPr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  <a:cs typeface="Times New Roman"/>
              </a:rPr>
              <a:t>Proposed </a:t>
            </a:r>
            <a:r>
              <a:rPr lang="en-US" b="1" dirty="0" smtClean="0">
                <a:solidFill>
                  <a:srgbClr val="000000"/>
                </a:solidFill>
                <a:cs typeface="Times New Roman"/>
              </a:rPr>
              <a:t>Experiments</a:t>
            </a:r>
            <a:endParaRPr lang="en-US" dirty="0">
              <a:solidFill>
                <a:srgbClr val="000000"/>
              </a:solidFill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Longer shaking times </a:t>
            </a:r>
            <a:endParaRPr lang="en-US" dirty="0" smtClean="0"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Staggered acid molarity </a:t>
            </a:r>
          </a:p>
          <a:p>
            <a:r>
              <a:rPr lang="en-US" dirty="0" smtClean="0">
                <a:cs typeface="Times New Roman"/>
              </a:rPr>
              <a:t>Different </a:t>
            </a:r>
            <a:r>
              <a:rPr lang="en-US" dirty="0" smtClean="0">
                <a:cs typeface="Times New Roman"/>
              </a:rPr>
              <a:t>organic </a:t>
            </a:r>
            <a:r>
              <a:rPr lang="en-US" dirty="0" smtClean="0">
                <a:cs typeface="Times New Roman"/>
              </a:rPr>
              <a:t>solvent</a:t>
            </a:r>
          </a:p>
          <a:p>
            <a:r>
              <a:rPr lang="en-US" dirty="0" smtClean="0">
                <a:cs typeface="Times New Roman"/>
              </a:rPr>
              <a:t> Implementation of a ligand</a:t>
            </a:r>
          </a:p>
          <a:p>
            <a:pPr marL="349250" lvl="1" indent="0">
              <a:buFont typeface="Wingdings 2" pitchFamily="18" charset="2"/>
              <a:buNone/>
            </a:pPr>
            <a:endParaRPr lang="en-US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4372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/>
              </a:rPr>
              <a:t>Conclusions</a:t>
            </a:r>
            <a:endParaRPr lang="en-US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/>
              </a:rPr>
              <a:t>Although </a:t>
            </a:r>
            <a:r>
              <a:rPr lang="en-US" dirty="0" smtClean="0">
                <a:cs typeface="Times New Roman"/>
              </a:rPr>
              <a:t>separation was unsuccessful</a:t>
            </a:r>
            <a:r>
              <a:rPr lang="en-US" dirty="0" smtClean="0">
                <a:cs typeface="Times New Roman"/>
              </a:rPr>
              <a:t>, future experiments may achieve desired </a:t>
            </a:r>
            <a:r>
              <a:rPr lang="en-US" dirty="0" smtClean="0">
                <a:cs typeface="Times New Roman"/>
              </a:rPr>
              <a:t>result </a:t>
            </a:r>
            <a:endParaRPr lang="en-US" dirty="0" smtClean="0">
              <a:cs typeface="Times New Roman"/>
            </a:endParaRPr>
          </a:p>
          <a:p>
            <a:r>
              <a:rPr lang="en-US" dirty="0">
                <a:cs typeface="Times New Roman"/>
              </a:rPr>
              <a:t>Different organic solvents should be tested to see which works </a:t>
            </a:r>
            <a:r>
              <a:rPr lang="en-US" dirty="0" smtClean="0">
                <a:cs typeface="Times New Roman"/>
              </a:rPr>
              <a:t>best</a:t>
            </a:r>
          </a:p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sz="2400" dirty="0" smtClean="0">
                <a:cs typeface="Times New Roman"/>
              </a:rPr>
              <a:t>The </a:t>
            </a:r>
            <a:r>
              <a:rPr lang="en-US" sz="2400" dirty="0">
                <a:cs typeface="Times New Roman"/>
              </a:rPr>
              <a:t>use of a ligand may be used to encourage the neutrally charged CaCl</a:t>
            </a:r>
            <a:r>
              <a:rPr lang="en-US" sz="2400" baseline="-25000" dirty="0">
                <a:cs typeface="Times New Roman"/>
              </a:rPr>
              <a:t>2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dirty="0" smtClean="0">
                <a:cs typeface="Times New Roman"/>
              </a:rPr>
              <a:t>isotope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921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special thanks to: </a:t>
            </a:r>
          </a:p>
          <a:p>
            <a:r>
              <a:rPr lang="en-US" dirty="0"/>
              <a:t>Dr. Ariel Anbar </a:t>
            </a:r>
          </a:p>
          <a:p>
            <a:r>
              <a:rPr lang="en-US" dirty="0"/>
              <a:t>Dr. Stephen </a:t>
            </a:r>
            <a:r>
              <a:rPr lang="en-US" dirty="0" err="1"/>
              <a:t>Romaniello</a:t>
            </a:r>
            <a:r>
              <a:rPr lang="en-US" dirty="0"/>
              <a:t> </a:t>
            </a:r>
          </a:p>
          <a:p>
            <a:r>
              <a:rPr lang="en-US" dirty="0" smtClean="0"/>
              <a:t>Alyssa </a:t>
            </a:r>
            <a:r>
              <a:rPr lang="en-US" dirty="0"/>
              <a:t>Sherry </a:t>
            </a:r>
          </a:p>
          <a:p>
            <a:r>
              <a:rPr lang="en-US" dirty="0"/>
              <a:t>ASU NASA Space Grant </a:t>
            </a:r>
          </a:p>
        </p:txBody>
      </p:sp>
      <p:pic>
        <p:nvPicPr>
          <p:cNvPr id="4" name="Picture 3" descr="NASA ASU logo 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800" y="3911932"/>
            <a:ext cx="1782673" cy="1836153"/>
          </a:xfrm>
          <a:prstGeom prst="rect">
            <a:avLst/>
          </a:prstGeom>
        </p:spPr>
      </p:pic>
      <p:pic>
        <p:nvPicPr>
          <p:cNvPr id="5" name="Picture 4" descr="sm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999" y="1997485"/>
            <a:ext cx="3916947" cy="82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507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2222</TotalTime>
  <Words>389</Words>
  <Application>Microsoft Macintosh PowerPoint</Application>
  <PresentationFormat>On-screen Show (4:3)</PresentationFormat>
  <Paragraphs>58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Liquid-Liquid Extractions as a Novel Method to Isolate Neutral Ca Isotope Species </vt:lpstr>
      <vt:lpstr>Motivation</vt:lpstr>
      <vt:lpstr>PowerPoint Presentation</vt:lpstr>
      <vt:lpstr>Experimental Design</vt:lpstr>
      <vt:lpstr>Method Development </vt:lpstr>
      <vt:lpstr>Results</vt:lpstr>
      <vt:lpstr>Tests for Separation</vt:lpstr>
      <vt:lpstr>Conclusions</vt:lpstr>
      <vt:lpstr>Acknowledgments 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Liquid-Liquid Extractions as a Novel Method to Isolate Neutral Ca Isotope Species </dc:title>
  <dc:creator>Logan Tegler</dc:creator>
  <cp:lastModifiedBy>Logan Tegler</cp:lastModifiedBy>
  <cp:revision>15</cp:revision>
  <dcterms:created xsi:type="dcterms:W3CDTF">2017-04-06T04:02:50Z</dcterms:created>
  <dcterms:modified xsi:type="dcterms:W3CDTF">2017-04-08T04:32:52Z</dcterms:modified>
</cp:coreProperties>
</file>